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62" r:id="rId5"/>
    <p:sldId id="291" r:id="rId6"/>
    <p:sldId id="292" r:id="rId7"/>
    <p:sldId id="289" r:id="rId8"/>
    <p:sldId id="282" r:id="rId9"/>
    <p:sldId id="283" r:id="rId10"/>
    <p:sldId id="284" r:id="rId11"/>
    <p:sldId id="260" r:id="rId12"/>
    <p:sldId id="285" r:id="rId13"/>
    <p:sldId id="287" r:id="rId14"/>
    <p:sldId id="288" r:id="rId15"/>
    <p:sldId id="286" r:id="rId16"/>
    <p:sldId id="293" r:id="rId17"/>
    <p:sldId id="294" r:id="rId18"/>
    <p:sldId id="295" r:id="rId19"/>
    <p:sldId id="261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265" r:id="rId33"/>
    <p:sldId id="308" r:id="rId34"/>
    <p:sldId id="309" r:id="rId35"/>
    <p:sldId id="310" r:id="rId36"/>
    <p:sldId id="312" r:id="rId37"/>
    <p:sldId id="31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8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2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6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42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94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96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671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66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51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801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51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031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92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38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49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5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41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96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1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38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2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18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98A0E-D8BF-4578-A189-3B51532D9CCB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1E249-3A44-42B8-843B-D852D7F799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60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9E1A8-3D10-449C-AE62-13805FA672D9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08349-584E-464C-85D3-935C74D985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3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gbang.com.br/um-modelo-para-elaboracao-de-cenarios-e-casos-de-teste/" TargetMode="External"/><Relationship Id="rId2" Type="http://schemas.openxmlformats.org/officeDocument/2006/relationships/hyperlink" Target="https://viniciussabadoti.wordpress.com/2011/02/15/8-dicas-para-uma-escrita-de-casos-de-test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Sub-rotina" TargetMode="External"/><Relationship Id="rId2" Type="http://schemas.openxmlformats.org/officeDocument/2006/relationships/hyperlink" Target="https://pt.wikipedia.org/wiki/Teste_de_software#cite_note-1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868F6-3EDB-41B7-9361-07FB9C091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(TDD)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E69847-E2C5-40B8-91E5-17318E6F4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dirigido por testes</a:t>
            </a:r>
          </a:p>
        </p:txBody>
      </p:sp>
    </p:spTree>
    <p:extLst>
      <p:ext uri="{BB962C8B-B14F-4D97-AF65-F5344CB8AC3E}">
        <p14:creationId xmlns:p14="http://schemas.microsoft.com/office/powerpoint/2010/main" val="2008215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24B1D-7D40-43A1-9A97-17CC7F18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3" y="203201"/>
            <a:ext cx="4682836" cy="1372854"/>
          </a:xfrm>
        </p:spPr>
        <p:txBody>
          <a:bodyPr>
            <a:normAutofit/>
          </a:bodyPr>
          <a:lstStyle/>
          <a:p>
            <a:r>
              <a:rPr lang="pt-BR" b="1" dirty="0"/>
              <a:t>Desenvolvimento Orientado a Testes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EC56D2-A82D-4E50-B1F1-39202DF6F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30" y="1921164"/>
            <a:ext cx="5135418" cy="47659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Test-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(TDD) ou Desenvolvimento Orientado a Testes é uma maneira diferente de escrever software, onde diferentemente das abordagens tradicionais, em TDD </a:t>
            </a:r>
            <a:r>
              <a:rPr lang="pt-BR" b="1" dirty="0"/>
              <a:t>você vai evoluindo seu código aos poucos, conforme vai explorando o problema com o uso de testes automatizados escritos antes da solução sequer existir</a:t>
            </a:r>
            <a:r>
              <a:rPr lang="pt-BR" dirty="0"/>
              <a:t>.</a:t>
            </a:r>
            <a:endParaRPr lang="pt-BR" sz="1800" dirty="0"/>
          </a:p>
        </p:txBody>
      </p:sp>
      <p:pic>
        <p:nvPicPr>
          <p:cNvPr id="5" name="Picture 2" descr="Resultado de imagem para programador extremo">
            <a:extLst>
              <a:ext uri="{FF2B5EF4-FFF2-40B4-BE49-F238E27FC236}">
                <a16:creationId xmlns:a16="http://schemas.microsoft.com/office/drawing/2014/main" id="{974DE826-FB09-4D01-8169-AA83FB42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32" y="1921164"/>
            <a:ext cx="3353489" cy="41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79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24B1D-7D40-43A1-9A97-17CC7F18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69" y="790701"/>
            <a:ext cx="4680340" cy="78535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Desenvolvimento Orientado a Testes</a:t>
            </a:r>
          </a:p>
        </p:txBody>
      </p:sp>
      <p:pic>
        <p:nvPicPr>
          <p:cNvPr id="7" name="Picture 2" descr="Resultado de imagem para ciclo waterfall com feedback">
            <a:extLst>
              <a:ext uri="{FF2B5EF4-FFF2-40B4-BE49-F238E27FC236}">
                <a16:creationId xmlns:a16="http://schemas.microsoft.com/office/drawing/2014/main" id="{584AC1C3-C03E-427B-9C32-BB2517D50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769" y="1904279"/>
            <a:ext cx="3805553" cy="386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m para tdd">
            <a:extLst>
              <a:ext uri="{FF2B5EF4-FFF2-40B4-BE49-F238E27FC236}">
                <a16:creationId xmlns:a16="http://schemas.microsoft.com/office/drawing/2014/main" id="{D5508119-C70C-4737-AAAF-30AB93770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 r="-2" b="-2"/>
          <a:stretch/>
        </p:blipFill>
        <p:spPr bwMode="auto">
          <a:xfrm>
            <a:off x="4752516" y="1919039"/>
            <a:ext cx="3754175" cy="38339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E7AA760-DA2F-4859-8ECC-15B84C10BCF7}"/>
              </a:ext>
            </a:extLst>
          </p:cNvPr>
          <p:cNvSpPr txBox="1"/>
          <p:nvPr/>
        </p:nvSpPr>
        <p:spPr>
          <a:xfrm>
            <a:off x="1464776" y="5767784"/>
            <a:ext cx="12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Tradicional</a:t>
            </a:r>
          </a:p>
        </p:txBody>
      </p:sp>
    </p:spTree>
    <p:extLst>
      <p:ext uri="{BB962C8B-B14F-4D97-AF65-F5344CB8AC3E}">
        <p14:creationId xmlns:p14="http://schemas.microsoft.com/office/powerpoint/2010/main" val="262638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493008" cy="68579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Resultado de imagem para casal apaixonado carnav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r="10943"/>
          <a:stretch/>
        </p:blipFill>
        <p:spPr bwMode="auto">
          <a:xfrm>
            <a:off x="3979704" y="484632"/>
            <a:ext cx="4684549" cy="57332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2750279" cy="1676603"/>
          </a:xfrm>
        </p:spPr>
        <p:txBody>
          <a:bodyPr>
            <a:normAutofit/>
          </a:bodyPr>
          <a:lstStyle/>
          <a:p>
            <a:r>
              <a:rPr lang="pt-BR" sz="3600" b="1">
                <a:solidFill>
                  <a:schemeClr val="bg1"/>
                </a:solidFill>
              </a:rPr>
              <a:t>Projeto Carnaval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6698" y="2438401"/>
            <a:ext cx="2750277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>
                <a:solidFill>
                  <a:schemeClr val="bg1"/>
                </a:solidFill>
              </a:rPr>
              <a:t>Pai (cliente): 1 dia de projeto</a:t>
            </a:r>
          </a:p>
          <a:p>
            <a:pPr marL="0" indent="0">
              <a:buNone/>
            </a:pPr>
            <a:r>
              <a:rPr lang="pt-BR" sz="2000">
                <a:solidFill>
                  <a:schemeClr val="bg1"/>
                </a:solidFill>
              </a:rPr>
              <a:t>Mãe (desenvolvedora): 09 meses de projeto</a:t>
            </a:r>
          </a:p>
          <a:p>
            <a:pPr marL="342900" lvl="1" indent="0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m para mr bean bebê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12950" b="10653"/>
          <a:stretch/>
        </p:blipFill>
        <p:spPr bwMode="auto">
          <a:xfrm>
            <a:off x="20" y="10"/>
            <a:ext cx="3492988" cy="61274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8798" y="629267"/>
            <a:ext cx="4860570" cy="1676603"/>
          </a:xfrm>
        </p:spPr>
        <p:txBody>
          <a:bodyPr>
            <a:normAutofit/>
          </a:bodyPr>
          <a:lstStyle/>
          <a:p>
            <a:r>
              <a:rPr lang="pt-BR" sz="4800" b="1" dirty="0"/>
              <a:t>Projeto Carnaval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98799" y="2438401"/>
            <a:ext cx="486056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Cliente: não era nada disso que eu queria!</a:t>
            </a:r>
          </a:p>
          <a:p>
            <a:pPr marL="3429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90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sultado de imagem para custo da mudança barry boeh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8227" y="1975128"/>
            <a:ext cx="6677123" cy="37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pt-BR" b="1"/>
              <a:t>Custo da Mudança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063670" y="1178351"/>
            <a:ext cx="2850642" cy="869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Barry </a:t>
            </a:r>
            <a:r>
              <a:rPr lang="pt-BR" sz="2400" dirty="0" err="1"/>
              <a:t>Boehm</a:t>
            </a:r>
            <a:endParaRPr lang="pt-BR" sz="2400" dirty="0"/>
          </a:p>
          <a:p>
            <a:pPr marL="342900" lvl="1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689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24B1D-7D40-43A1-9A97-17CC7F18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4" y="290175"/>
            <a:ext cx="4442806" cy="1047137"/>
          </a:xfrm>
        </p:spPr>
        <p:txBody>
          <a:bodyPr>
            <a:normAutofit fontScale="90000"/>
          </a:bodyPr>
          <a:lstStyle/>
          <a:p>
            <a:r>
              <a:rPr lang="pt-BR" b="1"/>
              <a:t>Desenvolvimento Orientado a Testes</a:t>
            </a:r>
            <a:endParaRPr lang="pt-BR" b="1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8BA34F-9239-427D-A14A-76B108D4E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93B84A-D833-4823-96B6-4BA7688A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017"/>
            <a:ext cx="9144000" cy="50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9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24B1D-7D40-43A1-9A97-17CC7F18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4" y="290175"/>
            <a:ext cx="4442806" cy="1047137"/>
          </a:xfrm>
        </p:spPr>
        <p:txBody>
          <a:bodyPr>
            <a:normAutofit/>
          </a:bodyPr>
          <a:lstStyle/>
          <a:p>
            <a:r>
              <a:rPr lang="pt-BR" b="1" dirty="0"/>
              <a:t>Teste de Unidade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746532-C9FA-438F-8781-54E5C46D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712"/>
            <a:ext cx="9144000" cy="50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A01CD22-81E7-4A6C-89E2-892FA4A6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409"/>
            <a:ext cx="9144000" cy="6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mr bean bebê">
            <a:extLst>
              <a:ext uri="{FF2B5EF4-FFF2-40B4-BE49-F238E27FC236}">
                <a16:creationId xmlns:a16="http://schemas.microsoft.com/office/drawing/2014/main" id="{E7D71DC4-468C-4999-AE8E-2D863E67D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795"/>
          <a:stretch/>
        </p:blipFill>
        <p:spPr bwMode="auto">
          <a:xfrm>
            <a:off x="5827590" y="1365603"/>
            <a:ext cx="2607520" cy="38576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60ADD6-9337-424A-B078-78B44124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28" y="422514"/>
            <a:ext cx="4344706" cy="94308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Baby </a:t>
            </a:r>
            <a:r>
              <a:rPr lang="pt-BR" b="1" dirty="0" err="1"/>
              <a:t>steps</a:t>
            </a:r>
            <a:r>
              <a:rPr lang="pt-BR" b="1" dirty="0"/>
              <a:t>, ou “Passos de bebê”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8C72D-A44D-4C9F-8B81-D8CEFAA5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91" y="1662545"/>
            <a:ext cx="5338618" cy="424872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Uma das maiores características do desenvolvimento orientado à testes é que você sempre tente dar passos menores que suas pernas, não significa que você não possa dar uma corrida se o projeto exigir, mas sempre avance com pequenos passos, nada de escrever 100 linhas de código sem testar (com testes).</a:t>
            </a:r>
          </a:p>
        </p:txBody>
      </p:sp>
    </p:spTree>
    <p:extLst>
      <p:ext uri="{BB962C8B-B14F-4D97-AF65-F5344CB8AC3E}">
        <p14:creationId xmlns:p14="http://schemas.microsoft.com/office/powerpoint/2010/main" val="312842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8620CC0-26F5-466F-A8AE-247A8DB7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296"/>
            <a:ext cx="9144000" cy="59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DC07C-1A7C-4927-AD8C-54DD491F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são Testes</a:t>
            </a:r>
          </a:p>
          <a:p>
            <a:r>
              <a:rPr lang="pt-BR" dirty="0"/>
              <a:t>Tipos de Testes (Caixa Branca, ...)</a:t>
            </a:r>
          </a:p>
          <a:p>
            <a:r>
              <a:rPr lang="pt-BR" dirty="0"/>
              <a:t>Caso Demo</a:t>
            </a:r>
          </a:p>
          <a:p>
            <a:r>
              <a:rPr lang="pt-BR" dirty="0"/>
              <a:t>Testes de Aceitação</a:t>
            </a:r>
          </a:p>
          <a:p>
            <a:r>
              <a:rPr lang="pt-BR" dirty="0"/>
              <a:t>Testes de Integração</a:t>
            </a:r>
          </a:p>
          <a:p>
            <a:r>
              <a:rPr lang="pt-BR" dirty="0"/>
              <a:t>Testes Unitários</a:t>
            </a:r>
          </a:p>
          <a:p>
            <a:r>
              <a:rPr lang="pt-BR" dirty="0"/>
              <a:t>Melhores Práticas</a:t>
            </a:r>
          </a:p>
        </p:txBody>
      </p:sp>
    </p:spTree>
    <p:extLst>
      <p:ext uri="{BB962C8B-B14F-4D97-AF65-F5344CB8AC3E}">
        <p14:creationId xmlns:p14="http://schemas.microsoft.com/office/powerpoint/2010/main" val="33470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E76A87-4D4B-4258-A1C9-476146F4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667"/>
            <a:ext cx="9144000" cy="60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14C1AD-29F3-4A2A-8508-B6BF4456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47"/>
            <a:ext cx="9144000" cy="61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AFB7FA-4933-4D3A-BC80-7A3A8837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43"/>
            <a:ext cx="9144000" cy="61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45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E3D58C-6472-4DB4-B504-FF3A61E9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90"/>
            <a:ext cx="9144000" cy="58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31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25446B-53B5-48B4-8194-B8FEBDD9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96"/>
            <a:ext cx="9144000" cy="62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5C2B67-34AB-4B1A-8B15-DF969201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98"/>
            <a:ext cx="9144000" cy="62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3CE485-7298-42E1-B12D-499B98B3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812"/>
            <a:ext cx="9144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A27C4B4-B0AB-4860-828A-3330FCAC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319"/>
            <a:ext cx="9144000" cy="60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0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5052BB-6EF9-4CB7-A1B7-3125AF43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165"/>
            <a:ext cx="9144000" cy="5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405191-A195-4747-A3BA-23185F4F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567"/>
            <a:ext cx="9144000" cy="57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3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52" y="180399"/>
            <a:ext cx="7886700" cy="68781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é um Teste?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2225BB-23FD-484D-984E-3FD6C237CE68}"/>
              </a:ext>
            </a:extLst>
          </p:cNvPr>
          <p:cNvSpPr/>
          <p:nvPr/>
        </p:nvSpPr>
        <p:spPr>
          <a:xfrm>
            <a:off x="423152" y="1194045"/>
            <a:ext cx="57034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/>
              <a:t>É a etapa de controle de qualidade, serve para assegurar que o software está contemplando todas as funcionalidades esperadas e que estas estão funcionando corretamente.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FEF3D7-7F8E-4CF5-9C4C-90D2CE9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18" y="4269347"/>
            <a:ext cx="4027054" cy="2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501255-49AF-4F49-9EBF-1C16EF7B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598"/>
            <a:ext cx="9144000" cy="59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0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orque">
            <a:extLst>
              <a:ext uri="{FF2B5EF4-FFF2-40B4-BE49-F238E27FC236}">
                <a16:creationId xmlns:a16="http://schemas.microsoft.com/office/drawing/2014/main" id="{3A57E40B-A544-403B-A2A0-7C70F8B65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8" r="31251"/>
          <a:stretch/>
        </p:blipFill>
        <p:spPr bwMode="auto">
          <a:xfrm>
            <a:off x="16" y="857257"/>
            <a:ext cx="3476678" cy="51434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26706F-2E6F-4C28-8DA9-73B833BD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3" y="1329201"/>
            <a:ext cx="4939868" cy="964620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pt-BR" dirty="0"/>
              <a:t>Desenvolvimento Orientado a Testes     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Usar o </a:t>
            </a:r>
            <a:r>
              <a:rPr lang="pt-BR" dirty="0" err="1"/>
              <a:t>Junit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93003-81ED-41F3-A699-F26980CE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7201" y="2565978"/>
            <a:ext cx="4939867" cy="3834822"/>
          </a:xfrm>
        </p:spPr>
        <p:txBody>
          <a:bodyPr>
            <a:normAutofit/>
          </a:bodyPr>
          <a:lstStyle/>
          <a:p>
            <a:r>
              <a:rPr lang="pt-BR" sz="1800" dirty="0"/>
              <a:t>Ao escrever o teste antes da codificação, o desenvolvedor tem </a:t>
            </a:r>
            <a:r>
              <a:rPr lang="pt-BR" sz="1800" b="1" dirty="0"/>
              <a:t>mais uma chance de analisar o problema sob uma nova perspectiva</a:t>
            </a:r>
            <a:r>
              <a:rPr lang="pt-BR" sz="1800" dirty="0"/>
              <a:t>. Com isso, ele tem a possibilidade de encontrar a solução que melhor o atenda;</a:t>
            </a:r>
          </a:p>
          <a:p>
            <a:r>
              <a:rPr lang="pt-BR" sz="1800" dirty="0"/>
              <a:t>Sem escrever os testes antes da codificação, o desenvolvedor </a:t>
            </a:r>
            <a:r>
              <a:rPr lang="pt-BR" sz="1800" b="1" dirty="0"/>
              <a:t>cria uma brecha para escrever um código que dificulte a escrita</a:t>
            </a:r>
            <a:r>
              <a:rPr lang="pt-BR" sz="1800" dirty="0"/>
              <a:t> de um teste de unidade;</a:t>
            </a:r>
          </a:p>
          <a:p>
            <a:r>
              <a:rPr lang="pt-BR" sz="1800" dirty="0"/>
              <a:t>Sem essa prática, as chances de se esquecer de implementar os testes para aquela etapa do sistema aumentam, fazendo com que a </a:t>
            </a:r>
            <a:r>
              <a:rPr lang="pt-BR" sz="1800" b="1" dirty="0"/>
              <a:t>quantidade de código não testado do projeto também aumente</a:t>
            </a:r>
            <a:r>
              <a:rPr lang="pt-BR" sz="1800" dirty="0"/>
              <a:t>.</a:t>
            </a:r>
          </a:p>
        </p:txBody>
      </p:sp>
      <p:sp>
        <p:nvSpPr>
          <p:cNvPr id="4" name="Diferente de 3">
            <a:extLst>
              <a:ext uri="{FF2B5EF4-FFF2-40B4-BE49-F238E27FC236}">
                <a16:creationId xmlns:a16="http://schemas.microsoft.com/office/drawing/2014/main" id="{1B37A3F6-7E37-4874-B271-3C2E702E1874}"/>
              </a:ext>
            </a:extLst>
          </p:cNvPr>
          <p:cNvSpPr/>
          <p:nvPr/>
        </p:nvSpPr>
        <p:spPr>
          <a:xfrm>
            <a:off x="5910100" y="1329201"/>
            <a:ext cx="567813" cy="256768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2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0969174-BAC6-4C86-AD05-F1DC9353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29"/>
            <a:ext cx="9144000" cy="61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7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384D69-DA2B-42EB-A4B4-3F4F6484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46"/>
            <a:ext cx="9144000" cy="63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9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ED1D3A-D22A-474A-BFFB-9E7D604A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215"/>
            <a:ext cx="9144000" cy="607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7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0655D-6D9C-4481-8DC8-18FA3665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0" y="857251"/>
            <a:ext cx="7886700" cy="994172"/>
          </a:xfrm>
        </p:spPr>
        <p:txBody>
          <a:bodyPr/>
          <a:lstStyle/>
          <a:p>
            <a:r>
              <a:rPr lang="pt-BR" b="1"/>
              <a:t>Turbinando JUnit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39592E-9B2F-4E0B-887D-5F420DA2D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2041861"/>
            <a:ext cx="6282813" cy="31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8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69E25-6764-4511-B1E2-7E6B64B7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Complementar &amp; Obrigatória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A629C9-A5CD-4E80-845B-CF0C7198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https://viniciussabadoti.wordpress.com/2011/02/15/8-dicas-para-uma-escrita-de-casos-de-testes/</a:t>
            </a:r>
            <a:endParaRPr lang="pt-BR" dirty="0"/>
          </a:p>
          <a:p>
            <a:r>
              <a:rPr lang="pt-BR" dirty="0">
                <a:hlinkClick r:id="rId3"/>
              </a:rPr>
              <a:t>http://www.bugbang.com.br/um-modelo-para-elaboracao-de-cenarios-e-casos-de-teste/</a:t>
            </a:r>
            <a:endParaRPr lang="pt-BR" dirty="0"/>
          </a:p>
          <a:p>
            <a:r>
              <a:rPr lang="pt-BR" dirty="0"/>
              <a:t>http://www.agiletesters.com.br/topic/25/fa%C3%A7a-um-favor-ao-nosso-mercado-de-teste-jogue-seus-casos-de-teste-no-lixo</a:t>
            </a:r>
          </a:p>
        </p:txBody>
      </p:sp>
    </p:spTree>
    <p:extLst>
      <p:ext uri="{BB962C8B-B14F-4D97-AF65-F5344CB8AC3E}">
        <p14:creationId xmlns:p14="http://schemas.microsoft.com/office/powerpoint/2010/main" val="139558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5B32-9EAA-45B6-B7D8-C8D66E24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81998"/>
            <a:ext cx="5915025" cy="363180"/>
          </a:xfrm>
        </p:spPr>
        <p:txBody>
          <a:bodyPr>
            <a:noAutofit/>
          </a:bodyPr>
          <a:lstStyle/>
          <a:p>
            <a:r>
              <a:rPr lang="pt-BR" sz="4800" dirty="0"/>
              <a:t>Tipos de Testes</a:t>
            </a:r>
          </a:p>
        </p:txBody>
      </p:sp>
      <p:pic>
        <p:nvPicPr>
          <p:cNvPr id="10242" name="Picture 2" descr="Resultado de imagem para integration tests">
            <a:extLst>
              <a:ext uri="{FF2B5EF4-FFF2-40B4-BE49-F238E27FC236}">
                <a16:creationId xmlns:a16="http://schemas.microsoft.com/office/drawing/2014/main" id="{BB6E0480-3CE8-4242-952E-01B1FC8E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150" y="1166646"/>
            <a:ext cx="5246014" cy="524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5B32-9EAA-45B6-B7D8-C8D66E24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281998"/>
            <a:ext cx="5915025" cy="363180"/>
          </a:xfrm>
        </p:spPr>
        <p:txBody>
          <a:bodyPr>
            <a:noAutofit/>
          </a:bodyPr>
          <a:lstStyle/>
          <a:p>
            <a:r>
              <a:rPr lang="pt-BR" sz="4800" dirty="0"/>
              <a:t>Tipos de Testes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5BCCA3-4752-4EB8-A406-D7D7C312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016000"/>
            <a:ext cx="8677564" cy="575425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800" b="1" dirty="0"/>
              <a:t>Teste de unidade:</a:t>
            </a:r>
            <a:r>
              <a:rPr lang="pt-BR" sz="1800" dirty="0"/>
              <a:t> Também conhecida como teste unitário ou teste de módulo, é a fase em que se testam as menores unidades de software desenvolvidas (pequenas partes ou unidades do sistema).</a:t>
            </a:r>
            <a:r>
              <a:rPr lang="pt-BR" sz="1800" baseline="30000" dirty="0">
                <a:hlinkClick r:id="rId2"/>
              </a:rPr>
              <a:t>[10]</a:t>
            </a:r>
            <a:r>
              <a:rPr lang="pt-BR" sz="1800" dirty="0"/>
              <a:t> O universo alvo desse tipo de teste são as </a:t>
            </a:r>
            <a:r>
              <a:rPr lang="pt-BR" sz="1800" dirty="0" err="1">
                <a:hlinkClick r:id="rId3" tooltip="Sub-rotina"/>
              </a:rPr>
              <a:t>subrotinas</a:t>
            </a:r>
            <a:r>
              <a:rPr lang="pt-BR" sz="1800" dirty="0"/>
              <a:t>, métodos, classes ou mesmo pequenos trechos de código. Assim, o objetivo é o de encontrar falhas de funcionamento dentro de uma pequena parte do sistema funcionando independentemente do todo.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800" b="1" dirty="0"/>
              <a:t>Teste de Integração: </a:t>
            </a:r>
            <a:r>
              <a:rPr lang="pt-BR" sz="1800" dirty="0"/>
              <a:t>Na fase de teste de integração, o objetivo é encontrar falhas provenientes da integração interna dos componentes de um sistema. São testes de integração (conexões com bancos, redes, I/O)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800" b="1" dirty="0"/>
              <a:t>Testes de Aceitação ou Sistema: </a:t>
            </a:r>
            <a:r>
              <a:rPr lang="pt-BR" sz="1800" dirty="0"/>
              <a:t>Na fase de teste de sistema, o objetivo é executar o sistema sob ponto de vista de seu usuário final, varrendo as funcionalidades em busca de falhas em relação aos objetivos originais. Os testes são executados em condições similares – de ambiente, interfaces sistêmicas e massas de dados – àquelas que um usuário utilizará no seu dia-a-dia de manipulação do sistema. De acordo com a política de uma organização, podem ser utilizadas condições reais de ambiente, interfaces sistêmicas e massas de dados.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13110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52" y="180399"/>
            <a:ext cx="7886700" cy="1325563"/>
          </a:xfrm>
        </p:spPr>
        <p:txBody>
          <a:bodyPr/>
          <a:lstStyle/>
          <a:p>
            <a:r>
              <a:rPr lang="pt-BR" b="1" dirty="0"/>
              <a:t>Pra que Testar???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17139D-CF64-40D3-BB30-6C40CBDC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79" y="1810326"/>
            <a:ext cx="5452762" cy="41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97272"/>
            <a:ext cx="7886700" cy="1325563"/>
          </a:xfrm>
        </p:spPr>
        <p:txBody>
          <a:bodyPr/>
          <a:lstStyle/>
          <a:p>
            <a:r>
              <a:rPr lang="pt-BR" b="1" dirty="0"/>
              <a:t>Pra que Testar???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6B532B-276B-4558-85AA-28E17826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1231073"/>
            <a:ext cx="8813293" cy="4449291"/>
          </a:xfrm>
          <a:prstGeom prst="rect">
            <a:avLst/>
          </a:prstGeom>
        </p:spPr>
      </p:pic>
      <p:pic>
        <p:nvPicPr>
          <p:cNvPr id="1026" name="Picture 2" descr="Resultado de imagem para Mars Probe Lost Due to Simple Math Error">
            <a:extLst>
              <a:ext uri="{FF2B5EF4-FFF2-40B4-BE49-F238E27FC236}">
                <a16:creationId xmlns:a16="http://schemas.microsoft.com/office/drawing/2014/main" id="{D881C1D8-002C-48BC-AD65-C1D254B2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0" y="1921163"/>
            <a:ext cx="2727960" cy="24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7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97272"/>
            <a:ext cx="7886700" cy="1325563"/>
          </a:xfrm>
        </p:spPr>
        <p:txBody>
          <a:bodyPr/>
          <a:lstStyle/>
          <a:p>
            <a:r>
              <a:rPr lang="pt-BR" b="1" dirty="0"/>
              <a:t>Pra que Testar???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F67E49-1EAD-4116-9DF4-CCBAD180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158"/>
            <a:ext cx="9144000" cy="46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85DC-F5E0-4B0B-832C-76024340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97272"/>
            <a:ext cx="7886700" cy="1325563"/>
          </a:xfrm>
        </p:spPr>
        <p:txBody>
          <a:bodyPr/>
          <a:lstStyle/>
          <a:p>
            <a:r>
              <a:rPr lang="pt-BR" b="1" dirty="0"/>
              <a:t>Pra que Testar???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636C32-C3E6-4F0E-89E0-EA7AF892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895" y="2893002"/>
            <a:ext cx="4610100" cy="3676650"/>
          </a:xfrm>
          <a:prstGeom prst="rect">
            <a:avLst/>
          </a:prstGeom>
        </p:spPr>
      </p:pic>
      <p:pic>
        <p:nvPicPr>
          <p:cNvPr id="2050" name="Picture 2" descr="Resultado de imagem para queda avião tam congonhas">
            <a:extLst>
              <a:ext uri="{FF2B5EF4-FFF2-40B4-BE49-F238E27FC236}">
                <a16:creationId xmlns:a16="http://schemas.microsoft.com/office/drawing/2014/main" id="{3883A00F-9A04-45C7-B9C6-37369B36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7" y="1710891"/>
            <a:ext cx="4027248" cy="30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99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</TotalTime>
  <Words>409</Words>
  <Application>Microsoft Office PowerPoint</Application>
  <PresentationFormat>Apresentação na tela (4:3)</PresentationFormat>
  <Paragraphs>45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1_Tema do Office</vt:lpstr>
      <vt:lpstr>Test Driven Development (TDD)</vt:lpstr>
      <vt:lpstr>Agenda</vt:lpstr>
      <vt:lpstr>O que é um Teste?</vt:lpstr>
      <vt:lpstr>Tipos de Testes</vt:lpstr>
      <vt:lpstr>Tipos de Testes</vt:lpstr>
      <vt:lpstr>Pra que Testar???</vt:lpstr>
      <vt:lpstr>Pra que Testar???</vt:lpstr>
      <vt:lpstr>Pra que Testar???</vt:lpstr>
      <vt:lpstr>Pra que Testar???</vt:lpstr>
      <vt:lpstr>Desenvolvimento Orientado a Testes</vt:lpstr>
      <vt:lpstr>Desenvolvimento Orientado a Testes</vt:lpstr>
      <vt:lpstr>Projeto Carnaval</vt:lpstr>
      <vt:lpstr>Projeto Carnaval</vt:lpstr>
      <vt:lpstr>Custo da Mudança</vt:lpstr>
      <vt:lpstr>Desenvolvimento Orientado a Testes</vt:lpstr>
      <vt:lpstr>Teste de Unidade</vt:lpstr>
      <vt:lpstr>Apresentação do PowerPoint</vt:lpstr>
      <vt:lpstr>Baby steps, ou “Passos de bebê”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Orientado a Testes        Usar o Junit</vt:lpstr>
      <vt:lpstr>Apresentação do PowerPoint</vt:lpstr>
      <vt:lpstr>Apresentação do PowerPoint</vt:lpstr>
      <vt:lpstr>Apresentação do PowerPoint</vt:lpstr>
      <vt:lpstr>Turbinando JUnit</vt:lpstr>
      <vt:lpstr>Leitura Complementar &amp; Obrigatória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de Testes</dc:title>
  <dc:creator>Alexandre Barreto</dc:creator>
  <cp:lastModifiedBy>Alexandre Barreto</cp:lastModifiedBy>
  <cp:revision>17</cp:revision>
  <dcterms:created xsi:type="dcterms:W3CDTF">2017-08-05T12:02:59Z</dcterms:created>
  <dcterms:modified xsi:type="dcterms:W3CDTF">2017-08-13T14:23:15Z</dcterms:modified>
</cp:coreProperties>
</file>